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8" r:id="rId1"/>
    <p:sldMasterId id="2147483684" r:id="rId2"/>
    <p:sldMasterId id="2147483700" r:id="rId3"/>
  </p:sldMasterIdLst>
  <p:notesMasterIdLst>
    <p:notesMasterId r:id="rId36"/>
  </p:notesMasterIdLst>
  <p:sldIdLst>
    <p:sldId id="924" r:id="rId4"/>
    <p:sldId id="261" r:id="rId5"/>
    <p:sldId id="290" r:id="rId6"/>
    <p:sldId id="949" r:id="rId7"/>
    <p:sldId id="950" r:id="rId8"/>
    <p:sldId id="951" r:id="rId9"/>
    <p:sldId id="952" r:id="rId10"/>
    <p:sldId id="953" r:id="rId11"/>
    <p:sldId id="955" r:id="rId12"/>
    <p:sldId id="954" r:id="rId13"/>
    <p:sldId id="957" r:id="rId14"/>
    <p:sldId id="294" r:id="rId15"/>
    <p:sldId id="928" r:id="rId16"/>
    <p:sldId id="960" r:id="rId17"/>
    <p:sldId id="922" r:id="rId18"/>
    <p:sldId id="963" r:id="rId19"/>
    <p:sldId id="964" r:id="rId20"/>
    <p:sldId id="902" r:id="rId21"/>
    <p:sldId id="884" r:id="rId22"/>
    <p:sldId id="965" r:id="rId23"/>
    <p:sldId id="966" r:id="rId24"/>
    <p:sldId id="967" r:id="rId25"/>
    <p:sldId id="968" r:id="rId26"/>
    <p:sldId id="969" r:id="rId27"/>
    <p:sldId id="973" r:id="rId28"/>
    <p:sldId id="974" r:id="rId29"/>
    <p:sldId id="975" r:id="rId30"/>
    <p:sldId id="926" r:id="rId31"/>
    <p:sldId id="972" r:id="rId32"/>
    <p:sldId id="971" r:id="rId33"/>
    <p:sldId id="918" r:id="rId34"/>
    <p:sldId id="913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Reynolds" initials="BR" lastIdx="7" clrIdx="0">
    <p:extLst>
      <p:ext uri="{19B8F6BF-5375-455C-9EA6-DF929625EA0E}">
        <p15:presenceInfo xmlns:p15="http://schemas.microsoft.com/office/powerpoint/2012/main" userId="S::breynolds@kittelson.com::aa0470c9-ac3b-47a1-a199-6439d7139c80" providerId="AD"/>
      </p:ext>
    </p:extLst>
  </p:cmAuthor>
  <p:cmAuthor id="2" name="Li Jin" initials="LJ" lastIdx="1" clrIdx="1">
    <p:extLst>
      <p:ext uri="{19B8F6BF-5375-455C-9EA6-DF929625EA0E}">
        <p15:presenceInfo xmlns:p15="http://schemas.microsoft.com/office/powerpoint/2012/main" userId="S::ljin@kittelson.com::326f3da4-b815-4ee4-bd9d-3bc1f9a6e6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7" autoAdjust="0"/>
    <p:restoredTop sz="69647" autoAdjust="0"/>
  </p:normalViewPr>
  <p:slideViewPr>
    <p:cSldViewPr snapToGrid="0">
      <p:cViewPr varScale="1">
        <p:scale>
          <a:sx n="59" d="100"/>
          <a:sy n="59" d="100"/>
        </p:scale>
        <p:origin x="19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46" Type="http://schemas.openxmlformats.org/officeDocument/2006/relationships/customXml" Target="../customXml/item5.xml"/><Relationship Id="rId20" Type="http://schemas.openxmlformats.org/officeDocument/2006/relationships/slide" Target="slides/slide17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7DFF9C-AE60-494E-A81B-06546F4C66B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E18520-5216-4BFB-A22E-12B0043A4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23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5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71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78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62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0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35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98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00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lot of data and measures that are not being accessed or used to their full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97E31-717A-4170-B37D-704C66E7AD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7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7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2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1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8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3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65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07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48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63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0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2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37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0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37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0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Transportation analysis performance measures are about MOE. Some common MOEs used in traffic engineering include v/c ratio, level of service (LOS), crashes, vehicle delay, travel time, mode share and capacity. Performance measures can be based on empirical observations/data measurements of existing conditions or may be outputs of models that estimate or predict the performance of potential future scenarios or programs.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98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6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3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31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18520-5216-4BFB-A22E-12B0043A47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0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936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57617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23" y="273052"/>
            <a:ext cx="326349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2"/>
            <a:ext cx="536693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23" y="1435103"/>
            <a:ext cx="326349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CE03-586E-4CC1-81D4-F3DDAF7B4D23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3" y="4736802"/>
            <a:ext cx="8782494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47275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753" y="5303540"/>
            <a:ext cx="8782494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508F-4D6E-438B-9353-F062A601299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1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02022" y="1325564"/>
            <a:ext cx="8761227" cy="477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D732-A347-4BD7-8107-86409322B832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714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228600" y="229667"/>
            <a:ext cx="2057400" cy="58454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264736" y="229667"/>
            <a:ext cx="6719776" cy="58454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6BD-CF68-4113-997E-9440B6EFF1F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8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936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54473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5877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936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322382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D38C-34F5-43D4-9193-630F541337B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09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3246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B530-20BD-4D2B-AD16-DC2678DB5200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9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D38C-34F5-43D4-9193-630F541337B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1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284" y="1333500"/>
            <a:ext cx="4272516" cy="3771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336312" cy="3771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5068-9F0B-43DE-8207-2A58D14A35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2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2" y="274638"/>
            <a:ext cx="86588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53" y="1535115"/>
            <a:ext cx="4252839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53" y="2174875"/>
            <a:ext cx="4252839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27569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5690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2C36-CB09-45E8-98BD-5B07F313AD0D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9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124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2" y="274638"/>
            <a:ext cx="86588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53" y="1535115"/>
            <a:ext cx="4252839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53" y="2174875"/>
            <a:ext cx="4252839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27569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5690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1007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6196-DC34-49A6-A339-6F96A3EB8B8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72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4341-7851-49E1-BECA-28AFD46871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94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23" y="273052"/>
            <a:ext cx="326349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2"/>
            <a:ext cx="536693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23" y="1435103"/>
            <a:ext cx="326349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CE03-586E-4CC1-81D4-F3DDAF7B4D23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31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3" y="4736802"/>
            <a:ext cx="8782494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47275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753" y="5303540"/>
            <a:ext cx="8782494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508F-4D6E-438B-9353-F062A601299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67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02022" y="1325564"/>
            <a:ext cx="8761227" cy="477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D732-A347-4BD7-8107-86409322B832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6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228600" y="229667"/>
            <a:ext cx="2057400" cy="58454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264736" y="229667"/>
            <a:ext cx="6719776" cy="58454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6BD-CF68-4113-997E-9440B6EFF1F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23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936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41721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9707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29712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936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34553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D38C-34F5-43D4-9193-630F541337B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86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5345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B530-20BD-4D2B-AD16-DC2678DB5200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284" y="1333500"/>
            <a:ext cx="4272516" cy="3771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336312" cy="3771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5068-9F0B-43DE-8207-2A58D14A35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83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2" y="274638"/>
            <a:ext cx="86588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53" y="1535115"/>
            <a:ext cx="4252839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53" y="2174875"/>
            <a:ext cx="4252839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27569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5690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2C36-CB09-45E8-98BD-5B07F313AD0D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40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124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2" y="274638"/>
            <a:ext cx="86588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53" y="1535115"/>
            <a:ext cx="4252839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53" y="2174875"/>
            <a:ext cx="4252839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27569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5690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867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6196-DC34-49A6-A339-6F96A3EB8B8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84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4341-7851-49E1-BECA-28AFD46871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B530-20BD-4D2B-AD16-DC2678DB5200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95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23" y="273052"/>
            <a:ext cx="326349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2"/>
            <a:ext cx="536693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23" y="1435103"/>
            <a:ext cx="326349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CE03-586E-4CC1-81D4-F3DDAF7B4D23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68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3" y="4736802"/>
            <a:ext cx="8782494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47275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753" y="5303540"/>
            <a:ext cx="8782494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0508F-4D6E-438B-9353-F062A601299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34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02022" y="1325564"/>
            <a:ext cx="8761227" cy="477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D732-A347-4BD7-8107-86409322B832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27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228600" y="229667"/>
            <a:ext cx="2057400" cy="58454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264736" y="229667"/>
            <a:ext cx="6719776" cy="58454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6BD-CF68-4113-997E-9440B6EFF1F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80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936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677943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1866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284" y="1333500"/>
            <a:ext cx="4272516" cy="3771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336312" cy="3771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5068-9F0B-43DE-8207-2A58D14A35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8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2" y="274638"/>
            <a:ext cx="86588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53" y="1535115"/>
            <a:ext cx="4252839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53" y="2174875"/>
            <a:ext cx="4252839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27569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5690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2C36-CB09-45E8-98BD-5B07F313AD0D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9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124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22" y="274638"/>
            <a:ext cx="865883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53" y="1535115"/>
            <a:ext cx="4252839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553" y="2174875"/>
            <a:ext cx="4252839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27569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5690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048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6196-DC34-49A6-A339-6F96A3EB8B8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4341-7851-49E1-BECA-28AFD46871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9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ata 9"/>
          <p:cNvSpPr/>
          <p:nvPr/>
        </p:nvSpPr>
        <p:spPr>
          <a:xfrm>
            <a:off x="5411971" y="-306216"/>
            <a:ext cx="4890978" cy="74834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774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218"/>
              <a:gd name="connsiteY0" fmla="*/ 10000 h 10000"/>
              <a:gd name="connsiteX1" fmla="*/ 10965 w 13218"/>
              <a:gd name="connsiteY1" fmla="*/ 0 h 10000"/>
              <a:gd name="connsiteX2" fmla="*/ 13218 w 13218"/>
              <a:gd name="connsiteY2" fmla="*/ 0 h 10000"/>
              <a:gd name="connsiteX3" fmla="*/ 11218 w 13218"/>
              <a:gd name="connsiteY3" fmla="*/ 10000 h 10000"/>
              <a:gd name="connsiteX4" fmla="*/ 0 w 13218"/>
              <a:gd name="connsiteY4" fmla="*/ 10000 h 10000"/>
              <a:gd name="connsiteX0" fmla="*/ 0 w 23908"/>
              <a:gd name="connsiteY0" fmla="*/ 10000 h 10000"/>
              <a:gd name="connsiteX1" fmla="*/ 10965 w 23908"/>
              <a:gd name="connsiteY1" fmla="*/ 0 h 10000"/>
              <a:gd name="connsiteX2" fmla="*/ 23908 w 23908"/>
              <a:gd name="connsiteY2" fmla="*/ 74 h 10000"/>
              <a:gd name="connsiteX3" fmla="*/ 11218 w 23908"/>
              <a:gd name="connsiteY3" fmla="*/ 10000 h 10000"/>
              <a:gd name="connsiteX4" fmla="*/ 0 w 23908"/>
              <a:gd name="connsiteY4" fmla="*/ 10000 h 10000"/>
              <a:gd name="connsiteX0" fmla="*/ 0 w 23908"/>
              <a:gd name="connsiteY0" fmla="*/ 9926 h 9926"/>
              <a:gd name="connsiteX1" fmla="*/ 13839 w 23908"/>
              <a:gd name="connsiteY1" fmla="*/ 75 h 9926"/>
              <a:gd name="connsiteX2" fmla="*/ 23908 w 23908"/>
              <a:gd name="connsiteY2" fmla="*/ 0 h 9926"/>
              <a:gd name="connsiteX3" fmla="*/ 11218 w 23908"/>
              <a:gd name="connsiteY3" fmla="*/ 9926 h 9926"/>
              <a:gd name="connsiteX4" fmla="*/ 0 w 23908"/>
              <a:gd name="connsiteY4" fmla="*/ 9926 h 9926"/>
              <a:gd name="connsiteX0" fmla="*/ 0 w 10000"/>
              <a:gd name="connsiteY0" fmla="*/ 10036 h 10036"/>
              <a:gd name="connsiteX1" fmla="*/ 5259 w 10000"/>
              <a:gd name="connsiteY1" fmla="*/ 0 h 10036"/>
              <a:gd name="connsiteX2" fmla="*/ 10000 w 10000"/>
              <a:gd name="connsiteY2" fmla="*/ 36 h 10036"/>
              <a:gd name="connsiteX3" fmla="*/ 4692 w 10000"/>
              <a:gd name="connsiteY3" fmla="*/ 10036 h 10036"/>
              <a:gd name="connsiteX4" fmla="*/ 0 w 10000"/>
              <a:gd name="connsiteY4" fmla="*/ 10036 h 10036"/>
              <a:gd name="connsiteX0" fmla="*/ 0 w 10000"/>
              <a:gd name="connsiteY0" fmla="*/ 10037 h 10037"/>
              <a:gd name="connsiteX1" fmla="*/ 5259 w 10000"/>
              <a:gd name="connsiteY1" fmla="*/ 1 h 10037"/>
              <a:gd name="connsiteX2" fmla="*/ 10000 w 10000"/>
              <a:gd name="connsiteY2" fmla="*/ 0 h 10037"/>
              <a:gd name="connsiteX3" fmla="*/ 4692 w 10000"/>
              <a:gd name="connsiteY3" fmla="*/ 10037 h 10037"/>
              <a:gd name="connsiteX4" fmla="*/ 0 w 10000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7">
                <a:moveTo>
                  <a:pt x="0" y="10037"/>
                </a:moveTo>
                <a:lnTo>
                  <a:pt x="5259" y="1"/>
                </a:lnTo>
                <a:lnTo>
                  <a:pt x="10000" y="0"/>
                </a:lnTo>
                <a:lnTo>
                  <a:pt x="4692" y="10037"/>
                </a:lnTo>
                <a:lnTo>
                  <a:pt x="0" y="10037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022" y="229665"/>
            <a:ext cx="8761227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022" y="1325564"/>
            <a:ext cx="8761227" cy="477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2019" y="64316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316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3164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lowchart: Data 9"/>
          <p:cNvSpPr/>
          <p:nvPr/>
        </p:nvSpPr>
        <p:spPr>
          <a:xfrm>
            <a:off x="5773478" y="-306216"/>
            <a:ext cx="4890978" cy="74834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774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218"/>
              <a:gd name="connsiteY0" fmla="*/ 10000 h 10000"/>
              <a:gd name="connsiteX1" fmla="*/ 10965 w 13218"/>
              <a:gd name="connsiteY1" fmla="*/ 0 h 10000"/>
              <a:gd name="connsiteX2" fmla="*/ 13218 w 13218"/>
              <a:gd name="connsiteY2" fmla="*/ 0 h 10000"/>
              <a:gd name="connsiteX3" fmla="*/ 11218 w 13218"/>
              <a:gd name="connsiteY3" fmla="*/ 10000 h 10000"/>
              <a:gd name="connsiteX4" fmla="*/ 0 w 13218"/>
              <a:gd name="connsiteY4" fmla="*/ 10000 h 10000"/>
              <a:gd name="connsiteX0" fmla="*/ 0 w 23908"/>
              <a:gd name="connsiteY0" fmla="*/ 10000 h 10000"/>
              <a:gd name="connsiteX1" fmla="*/ 10965 w 23908"/>
              <a:gd name="connsiteY1" fmla="*/ 0 h 10000"/>
              <a:gd name="connsiteX2" fmla="*/ 23908 w 23908"/>
              <a:gd name="connsiteY2" fmla="*/ 74 h 10000"/>
              <a:gd name="connsiteX3" fmla="*/ 11218 w 23908"/>
              <a:gd name="connsiteY3" fmla="*/ 10000 h 10000"/>
              <a:gd name="connsiteX4" fmla="*/ 0 w 23908"/>
              <a:gd name="connsiteY4" fmla="*/ 10000 h 10000"/>
              <a:gd name="connsiteX0" fmla="*/ 0 w 23908"/>
              <a:gd name="connsiteY0" fmla="*/ 9926 h 9926"/>
              <a:gd name="connsiteX1" fmla="*/ 13839 w 23908"/>
              <a:gd name="connsiteY1" fmla="*/ 75 h 9926"/>
              <a:gd name="connsiteX2" fmla="*/ 23908 w 23908"/>
              <a:gd name="connsiteY2" fmla="*/ 0 h 9926"/>
              <a:gd name="connsiteX3" fmla="*/ 11218 w 23908"/>
              <a:gd name="connsiteY3" fmla="*/ 9926 h 9926"/>
              <a:gd name="connsiteX4" fmla="*/ 0 w 23908"/>
              <a:gd name="connsiteY4" fmla="*/ 9926 h 9926"/>
              <a:gd name="connsiteX0" fmla="*/ 0 w 10000"/>
              <a:gd name="connsiteY0" fmla="*/ 10036 h 10036"/>
              <a:gd name="connsiteX1" fmla="*/ 5259 w 10000"/>
              <a:gd name="connsiteY1" fmla="*/ 0 h 10036"/>
              <a:gd name="connsiteX2" fmla="*/ 10000 w 10000"/>
              <a:gd name="connsiteY2" fmla="*/ 36 h 10036"/>
              <a:gd name="connsiteX3" fmla="*/ 4692 w 10000"/>
              <a:gd name="connsiteY3" fmla="*/ 10036 h 10036"/>
              <a:gd name="connsiteX4" fmla="*/ 0 w 10000"/>
              <a:gd name="connsiteY4" fmla="*/ 10036 h 10036"/>
              <a:gd name="connsiteX0" fmla="*/ 0 w 10000"/>
              <a:gd name="connsiteY0" fmla="*/ 10037 h 10037"/>
              <a:gd name="connsiteX1" fmla="*/ 5259 w 10000"/>
              <a:gd name="connsiteY1" fmla="*/ 1 h 10037"/>
              <a:gd name="connsiteX2" fmla="*/ 10000 w 10000"/>
              <a:gd name="connsiteY2" fmla="*/ 0 h 10037"/>
              <a:gd name="connsiteX3" fmla="*/ 4692 w 10000"/>
              <a:gd name="connsiteY3" fmla="*/ 10037 h 10037"/>
              <a:gd name="connsiteX4" fmla="*/ 0 w 10000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7">
                <a:moveTo>
                  <a:pt x="0" y="10037"/>
                </a:moveTo>
                <a:lnTo>
                  <a:pt x="5259" y="1"/>
                </a:lnTo>
                <a:lnTo>
                  <a:pt x="10000" y="0"/>
                </a:lnTo>
                <a:lnTo>
                  <a:pt x="4692" y="10037"/>
                </a:lnTo>
                <a:lnTo>
                  <a:pt x="0" y="10037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15" y="6275276"/>
            <a:ext cx="494150" cy="4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bg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ata 9"/>
          <p:cNvSpPr/>
          <p:nvPr/>
        </p:nvSpPr>
        <p:spPr>
          <a:xfrm>
            <a:off x="5411971" y="-306216"/>
            <a:ext cx="4890978" cy="74834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774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218"/>
              <a:gd name="connsiteY0" fmla="*/ 10000 h 10000"/>
              <a:gd name="connsiteX1" fmla="*/ 10965 w 13218"/>
              <a:gd name="connsiteY1" fmla="*/ 0 h 10000"/>
              <a:gd name="connsiteX2" fmla="*/ 13218 w 13218"/>
              <a:gd name="connsiteY2" fmla="*/ 0 h 10000"/>
              <a:gd name="connsiteX3" fmla="*/ 11218 w 13218"/>
              <a:gd name="connsiteY3" fmla="*/ 10000 h 10000"/>
              <a:gd name="connsiteX4" fmla="*/ 0 w 13218"/>
              <a:gd name="connsiteY4" fmla="*/ 10000 h 10000"/>
              <a:gd name="connsiteX0" fmla="*/ 0 w 23908"/>
              <a:gd name="connsiteY0" fmla="*/ 10000 h 10000"/>
              <a:gd name="connsiteX1" fmla="*/ 10965 w 23908"/>
              <a:gd name="connsiteY1" fmla="*/ 0 h 10000"/>
              <a:gd name="connsiteX2" fmla="*/ 23908 w 23908"/>
              <a:gd name="connsiteY2" fmla="*/ 74 h 10000"/>
              <a:gd name="connsiteX3" fmla="*/ 11218 w 23908"/>
              <a:gd name="connsiteY3" fmla="*/ 10000 h 10000"/>
              <a:gd name="connsiteX4" fmla="*/ 0 w 23908"/>
              <a:gd name="connsiteY4" fmla="*/ 10000 h 10000"/>
              <a:gd name="connsiteX0" fmla="*/ 0 w 23908"/>
              <a:gd name="connsiteY0" fmla="*/ 9926 h 9926"/>
              <a:gd name="connsiteX1" fmla="*/ 13839 w 23908"/>
              <a:gd name="connsiteY1" fmla="*/ 75 h 9926"/>
              <a:gd name="connsiteX2" fmla="*/ 23908 w 23908"/>
              <a:gd name="connsiteY2" fmla="*/ 0 h 9926"/>
              <a:gd name="connsiteX3" fmla="*/ 11218 w 23908"/>
              <a:gd name="connsiteY3" fmla="*/ 9926 h 9926"/>
              <a:gd name="connsiteX4" fmla="*/ 0 w 23908"/>
              <a:gd name="connsiteY4" fmla="*/ 9926 h 9926"/>
              <a:gd name="connsiteX0" fmla="*/ 0 w 10000"/>
              <a:gd name="connsiteY0" fmla="*/ 10036 h 10036"/>
              <a:gd name="connsiteX1" fmla="*/ 5259 w 10000"/>
              <a:gd name="connsiteY1" fmla="*/ 0 h 10036"/>
              <a:gd name="connsiteX2" fmla="*/ 10000 w 10000"/>
              <a:gd name="connsiteY2" fmla="*/ 36 h 10036"/>
              <a:gd name="connsiteX3" fmla="*/ 4692 w 10000"/>
              <a:gd name="connsiteY3" fmla="*/ 10036 h 10036"/>
              <a:gd name="connsiteX4" fmla="*/ 0 w 10000"/>
              <a:gd name="connsiteY4" fmla="*/ 10036 h 10036"/>
              <a:gd name="connsiteX0" fmla="*/ 0 w 10000"/>
              <a:gd name="connsiteY0" fmla="*/ 10037 h 10037"/>
              <a:gd name="connsiteX1" fmla="*/ 5259 w 10000"/>
              <a:gd name="connsiteY1" fmla="*/ 1 h 10037"/>
              <a:gd name="connsiteX2" fmla="*/ 10000 w 10000"/>
              <a:gd name="connsiteY2" fmla="*/ 0 h 10037"/>
              <a:gd name="connsiteX3" fmla="*/ 4692 w 10000"/>
              <a:gd name="connsiteY3" fmla="*/ 10037 h 10037"/>
              <a:gd name="connsiteX4" fmla="*/ 0 w 10000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7">
                <a:moveTo>
                  <a:pt x="0" y="10037"/>
                </a:moveTo>
                <a:lnTo>
                  <a:pt x="5259" y="1"/>
                </a:lnTo>
                <a:lnTo>
                  <a:pt x="10000" y="0"/>
                </a:lnTo>
                <a:lnTo>
                  <a:pt x="4692" y="10037"/>
                </a:lnTo>
                <a:lnTo>
                  <a:pt x="0" y="10037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022" y="229665"/>
            <a:ext cx="8761227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022" y="1325564"/>
            <a:ext cx="8761227" cy="477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2019" y="64316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316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3164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lowchart: Data 9"/>
          <p:cNvSpPr/>
          <p:nvPr/>
        </p:nvSpPr>
        <p:spPr>
          <a:xfrm>
            <a:off x="5773478" y="-306216"/>
            <a:ext cx="4890978" cy="74834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774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218"/>
              <a:gd name="connsiteY0" fmla="*/ 10000 h 10000"/>
              <a:gd name="connsiteX1" fmla="*/ 10965 w 13218"/>
              <a:gd name="connsiteY1" fmla="*/ 0 h 10000"/>
              <a:gd name="connsiteX2" fmla="*/ 13218 w 13218"/>
              <a:gd name="connsiteY2" fmla="*/ 0 h 10000"/>
              <a:gd name="connsiteX3" fmla="*/ 11218 w 13218"/>
              <a:gd name="connsiteY3" fmla="*/ 10000 h 10000"/>
              <a:gd name="connsiteX4" fmla="*/ 0 w 13218"/>
              <a:gd name="connsiteY4" fmla="*/ 10000 h 10000"/>
              <a:gd name="connsiteX0" fmla="*/ 0 w 23908"/>
              <a:gd name="connsiteY0" fmla="*/ 10000 h 10000"/>
              <a:gd name="connsiteX1" fmla="*/ 10965 w 23908"/>
              <a:gd name="connsiteY1" fmla="*/ 0 h 10000"/>
              <a:gd name="connsiteX2" fmla="*/ 23908 w 23908"/>
              <a:gd name="connsiteY2" fmla="*/ 74 h 10000"/>
              <a:gd name="connsiteX3" fmla="*/ 11218 w 23908"/>
              <a:gd name="connsiteY3" fmla="*/ 10000 h 10000"/>
              <a:gd name="connsiteX4" fmla="*/ 0 w 23908"/>
              <a:gd name="connsiteY4" fmla="*/ 10000 h 10000"/>
              <a:gd name="connsiteX0" fmla="*/ 0 w 23908"/>
              <a:gd name="connsiteY0" fmla="*/ 9926 h 9926"/>
              <a:gd name="connsiteX1" fmla="*/ 13839 w 23908"/>
              <a:gd name="connsiteY1" fmla="*/ 75 h 9926"/>
              <a:gd name="connsiteX2" fmla="*/ 23908 w 23908"/>
              <a:gd name="connsiteY2" fmla="*/ 0 h 9926"/>
              <a:gd name="connsiteX3" fmla="*/ 11218 w 23908"/>
              <a:gd name="connsiteY3" fmla="*/ 9926 h 9926"/>
              <a:gd name="connsiteX4" fmla="*/ 0 w 23908"/>
              <a:gd name="connsiteY4" fmla="*/ 9926 h 9926"/>
              <a:gd name="connsiteX0" fmla="*/ 0 w 10000"/>
              <a:gd name="connsiteY0" fmla="*/ 10036 h 10036"/>
              <a:gd name="connsiteX1" fmla="*/ 5259 w 10000"/>
              <a:gd name="connsiteY1" fmla="*/ 0 h 10036"/>
              <a:gd name="connsiteX2" fmla="*/ 10000 w 10000"/>
              <a:gd name="connsiteY2" fmla="*/ 36 h 10036"/>
              <a:gd name="connsiteX3" fmla="*/ 4692 w 10000"/>
              <a:gd name="connsiteY3" fmla="*/ 10036 h 10036"/>
              <a:gd name="connsiteX4" fmla="*/ 0 w 10000"/>
              <a:gd name="connsiteY4" fmla="*/ 10036 h 10036"/>
              <a:gd name="connsiteX0" fmla="*/ 0 w 10000"/>
              <a:gd name="connsiteY0" fmla="*/ 10037 h 10037"/>
              <a:gd name="connsiteX1" fmla="*/ 5259 w 10000"/>
              <a:gd name="connsiteY1" fmla="*/ 1 h 10037"/>
              <a:gd name="connsiteX2" fmla="*/ 10000 w 10000"/>
              <a:gd name="connsiteY2" fmla="*/ 0 h 10037"/>
              <a:gd name="connsiteX3" fmla="*/ 4692 w 10000"/>
              <a:gd name="connsiteY3" fmla="*/ 10037 h 10037"/>
              <a:gd name="connsiteX4" fmla="*/ 0 w 10000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7">
                <a:moveTo>
                  <a:pt x="0" y="10037"/>
                </a:moveTo>
                <a:lnTo>
                  <a:pt x="5259" y="1"/>
                </a:lnTo>
                <a:lnTo>
                  <a:pt x="10000" y="0"/>
                </a:lnTo>
                <a:lnTo>
                  <a:pt x="4692" y="10037"/>
                </a:lnTo>
                <a:lnTo>
                  <a:pt x="0" y="10037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15" y="6275276"/>
            <a:ext cx="494150" cy="4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bg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ata 9"/>
          <p:cNvSpPr/>
          <p:nvPr/>
        </p:nvSpPr>
        <p:spPr>
          <a:xfrm>
            <a:off x="5411971" y="-306216"/>
            <a:ext cx="4890978" cy="74834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774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218"/>
              <a:gd name="connsiteY0" fmla="*/ 10000 h 10000"/>
              <a:gd name="connsiteX1" fmla="*/ 10965 w 13218"/>
              <a:gd name="connsiteY1" fmla="*/ 0 h 10000"/>
              <a:gd name="connsiteX2" fmla="*/ 13218 w 13218"/>
              <a:gd name="connsiteY2" fmla="*/ 0 h 10000"/>
              <a:gd name="connsiteX3" fmla="*/ 11218 w 13218"/>
              <a:gd name="connsiteY3" fmla="*/ 10000 h 10000"/>
              <a:gd name="connsiteX4" fmla="*/ 0 w 13218"/>
              <a:gd name="connsiteY4" fmla="*/ 10000 h 10000"/>
              <a:gd name="connsiteX0" fmla="*/ 0 w 23908"/>
              <a:gd name="connsiteY0" fmla="*/ 10000 h 10000"/>
              <a:gd name="connsiteX1" fmla="*/ 10965 w 23908"/>
              <a:gd name="connsiteY1" fmla="*/ 0 h 10000"/>
              <a:gd name="connsiteX2" fmla="*/ 23908 w 23908"/>
              <a:gd name="connsiteY2" fmla="*/ 74 h 10000"/>
              <a:gd name="connsiteX3" fmla="*/ 11218 w 23908"/>
              <a:gd name="connsiteY3" fmla="*/ 10000 h 10000"/>
              <a:gd name="connsiteX4" fmla="*/ 0 w 23908"/>
              <a:gd name="connsiteY4" fmla="*/ 10000 h 10000"/>
              <a:gd name="connsiteX0" fmla="*/ 0 w 23908"/>
              <a:gd name="connsiteY0" fmla="*/ 9926 h 9926"/>
              <a:gd name="connsiteX1" fmla="*/ 13839 w 23908"/>
              <a:gd name="connsiteY1" fmla="*/ 75 h 9926"/>
              <a:gd name="connsiteX2" fmla="*/ 23908 w 23908"/>
              <a:gd name="connsiteY2" fmla="*/ 0 h 9926"/>
              <a:gd name="connsiteX3" fmla="*/ 11218 w 23908"/>
              <a:gd name="connsiteY3" fmla="*/ 9926 h 9926"/>
              <a:gd name="connsiteX4" fmla="*/ 0 w 23908"/>
              <a:gd name="connsiteY4" fmla="*/ 9926 h 9926"/>
              <a:gd name="connsiteX0" fmla="*/ 0 w 10000"/>
              <a:gd name="connsiteY0" fmla="*/ 10036 h 10036"/>
              <a:gd name="connsiteX1" fmla="*/ 5259 w 10000"/>
              <a:gd name="connsiteY1" fmla="*/ 0 h 10036"/>
              <a:gd name="connsiteX2" fmla="*/ 10000 w 10000"/>
              <a:gd name="connsiteY2" fmla="*/ 36 h 10036"/>
              <a:gd name="connsiteX3" fmla="*/ 4692 w 10000"/>
              <a:gd name="connsiteY3" fmla="*/ 10036 h 10036"/>
              <a:gd name="connsiteX4" fmla="*/ 0 w 10000"/>
              <a:gd name="connsiteY4" fmla="*/ 10036 h 10036"/>
              <a:gd name="connsiteX0" fmla="*/ 0 w 10000"/>
              <a:gd name="connsiteY0" fmla="*/ 10037 h 10037"/>
              <a:gd name="connsiteX1" fmla="*/ 5259 w 10000"/>
              <a:gd name="connsiteY1" fmla="*/ 1 h 10037"/>
              <a:gd name="connsiteX2" fmla="*/ 10000 w 10000"/>
              <a:gd name="connsiteY2" fmla="*/ 0 h 10037"/>
              <a:gd name="connsiteX3" fmla="*/ 4692 w 10000"/>
              <a:gd name="connsiteY3" fmla="*/ 10037 h 10037"/>
              <a:gd name="connsiteX4" fmla="*/ 0 w 10000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7">
                <a:moveTo>
                  <a:pt x="0" y="10037"/>
                </a:moveTo>
                <a:lnTo>
                  <a:pt x="5259" y="1"/>
                </a:lnTo>
                <a:lnTo>
                  <a:pt x="10000" y="0"/>
                </a:lnTo>
                <a:lnTo>
                  <a:pt x="4692" y="10037"/>
                </a:lnTo>
                <a:lnTo>
                  <a:pt x="0" y="10037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2022" y="229665"/>
            <a:ext cx="8761227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022" y="1325564"/>
            <a:ext cx="8761227" cy="477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2019" y="64316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3A3D521-35B3-4094-8005-0E6EB847665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316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3164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lowchart: Data 9"/>
          <p:cNvSpPr/>
          <p:nvPr/>
        </p:nvSpPr>
        <p:spPr>
          <a:xfrm>
            <a:off x="5773478" y="-306216"/>
            <a:ext cx="4890978" cy="74834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774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218"/>
              <a:gd name="connsiteY0" fmla="*/ 10000 h 10000"/>
              <a:gd name="connsiteX1" fmla="*/ 10965 w 13218"/>
              <a:gd name="connsiteY1" fmla="*/ 0 h 10000"/>
              <a:gd name="connsiteX2" fmla="*/ 13218 w 13218"/>
              <a:gd name="connsiteY2" fmla="*/ 0 h 10000"/>
              <a:gd name="connsiteX3" fmla="*/ 11218 w 13218"/>
              <a:gd name="connsiteY3" fmla="*/ 10000 h 10000"/>
              <a:gd name="connsiteX4" fmla="*/ 0 w 13218"/>
              <a:gd name="connsiteY4" fmla="*/ 10000 h 10000"/>
              <a:gd name="connsiteX0" fmla="*/ 0 w 23908"/>
              <a:gd name="connsiteY0" fmla="*/ 10000 h 10000"/>
              <a:gd name="connsiteX1" fmla="*/ 10965 w 23908"/>
              <a:gd name="connsiteY1" fmla="*/ 0 h 10000"/>
              <a:gd name="connsiteX2" fmla="*/ 23908 w 23908"/>
              <a:gd name="connsiteY2" fmla="*/ 74 h 10000"/>
              <a:gd name="connsiteX3" fmla="*/ 11218 w 23908"/>
              <a:gd name="connsiteY3" fmla="*/ 10000 h 10000"/>
              <a:gd name="connsiteX4" fmla="*/ 0 w 23908"/>
              <a:gd name="connsiteY4" fmla="*/ 10000 h 10000"/>
              <a:gd name="connsiteX0" fmla="*/ 0 w 23908"/>
              <a:gd name="connsiteY0" fmla="*/ 9926 h 9926"/>
              <a:gd name="connsiteX1" fmla="*/ 13839 w 23908"/>
              <a:gd name="connsiteY1" fmla="*/ 75 h 9926"/>
              <a:gd name="connsiteX2" fmla="*/ 23908 w 23908"/>
              <a:gd name="connsiteY2" fmla="*/ 0 h 9926"/>
              <a:gd name="connsiteX3" fmla="*/ 11218 w 23908"/>
              <a:gd name="connsiteY3" fmla="*/ 9926 h 9926"/>
              <a:gd name="connsiteX4" fmla="*/ 0 w 23908"/>
              <a:gd name="connsiteY4" fmla="*/ 9926 h 9926"/>
              <a:gd name="connsiteX0" fmla="*/ 0 w 10000"/>
              <a:gd name="connsiteY0" fmla="*/ 10036 h 10036"/>
              <a:gd name="connsiteX1" fmla="*/ 5259 w 10000"/>
              <a:gd name="connsiteY1" fmla="*/ 0 h 10036"/>
              <a:gd name="connsiteX2" fmla="*/ 10000 w 10000"/>
              <a:gd name="connsiteY2" fmla="*/ 36 h 10036"/>
              <a:gd name="connsiteX3" fmla="*/ 4692 w 10000"/>
              <a:gd name="connsiteY3" fmla="*/ 10036 h 10036"/>
              <a:gd name="connsiteX4" fmla="*/ 0 w 10000"/>
              <a:gd name="connsiteY4" fmla="*/ 10036 h 10036"/>
              <a:gd name="connsiteX0" fmla="*/ 0 w 10000"/>
              <a:gd name="connsiteY0" fmla="*/ 10037 h 10037"/>
              <a:gd name="connsiteX1" fmla="*/ 5259 w 10000"/>
              <a:gd name="connsiteY1" fmla="*/ 1 h 10037"/>
              <a:gd name="connsiteX2" fmla="*/ 10000 w 10000"/>
              <a:gd name="connsiteY2" fmla="*/ 0 h 10037"/>
              <a:gd name="connsiteX3" fmla="*/ 4692 w 10000"/>
              <a:gd name="connsiteY3" fmla="*/ 10037 h 10037"/>
              <a:gd name="connsiteX4" fmla="*/ 0 w 10000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7">
                <a:moveTo>
                  <a:pt x="0" y="10037"/>
                </a:moveTo>
                <a:lnTo>
                  <a:pt x="5259" y="1"/>
                </a:lnTo>
                <a:lnTo>
                  <a:pt x="10000" y="0"/>
                </a:lnTo>
                <a:lnTo>
                  <a:pt x="4692" y="10037"/>
                </a:lnTo>
                <a:lnTo>
                  <a:pt x="0" y="10037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15" y="6275276"/>
            <a:ext cx="494150" cy="4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bg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aspect.com/dem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profile/levon.mikaelian#!/vizhome/vmt_15706512488940/dashboard?publish=y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67F0D1E-DF29-469D-8E89-132B1ED93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64C43DF1-0395-4656-8FCF-9EBADD2F86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52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44DA6B-D52C-4BBA-9C7B-FA3AE07F0885}"/>
              </a:ext>
            </a:extLst>
          </p:cNvPr>
          <p:cNvSpPr/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ED47D2-E8E2-480B-95E9-E7F0C9235A69}"/>
              </a:ext>
            </a:extLst>
          </p:cNvPr>
          <p:cNvCxnSpPr/>
          <p:nvPr/>
        </p:nvCxnSpPr>
        <p:spPr>
          <a:xfrm>
            <a:off x="0" y="84899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9143991-6A5A-4073-900B-910D649A599C}"/>
              </a:ext>
            </a:extLst>
          </p:cNvPr>
          <p:cNvSpPr txBox="1">
            <a:spLocks/>
          </p:cNvSpPr>
          <p:nvPr/>
        </p:nvSpPr>
        <p:spPr>
          <a:xfrm>
            <a:off x="6832215" y="666434"/>
            <a:ext cx="1695127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kern="0" dirty="0"/>
              <a:t>November 5th, 2019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822E7D-778D-4261-9F1D-E4C986E79DF5}"/>
              </a:ext>
            </a:extLst>
          </p:cNvPr>
          <p:cNvSpPr txBox="1">
            <a:spLocks/>
          </p:cNvSpPr>
          <p:nvPr/>
        </p:nvSpPr>
        <p:spPr>
          <a:xfrm>
            <a:off x="823492" y="3021106"/>
            <a:ext cx="7772400" cy="1987827"/>
          </a:xfrm>
          <a:prstGeom prst="rect">
            <a:avLst/>
          </a:prstGeom>
          <a:ln>
            <a:noFill/>
          </a:ln>
        </p:spPr>
        <p:txBody>
          <a:bodyPr wrap="none" lIns="91440" bIns="36576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2800" dirty="0">
                <a:ln w="3175">
                  <a:solidFill>
                    <a:schemeClr val="bg1">
                      <a:lumMod val="50000"/>
                    </a:schemeClr>
                  </a:solidFill>
                </a:ln>
              </a:rPr>
              <a:t>Model Performance Output </a:t>
            </a:r>
          </a:p>
          <a:p>
            <a:pPr>
              <a:lnSpc>
                <a:spcPts val="3000"/>
              </a:lnSpc>
            </a:pPr>
            <a:r>
              <a:rPr lang="en-US" sz="2800" dirty="0">
                <a:ln w="3175">
                  <a:solidFill>
                    <a:schemeClr val="bg1">
                      <a:lumMod val="50000"/>
                    </a:schemeClr>
                  </a:solidFill>
                </a:ln>
              </a:rPr>
              <a:t>Online Dashboard Visualization </a:t>
            </a:r>
          </a:p>
          <a:p>
            <a:pPr>
              <a:lnSpc>
                <a:spcPts val="3000"/>
              </a:lnSpc>
            </a:pPr>
            <a:r>
              <a:rPr lang="en-US" sz="2800" dirty="0">
                <a:ln w="3175">
                  <a:solidFill>
                    <a:schemeClr val="bg1">
                      <a:lumMod val="50000"/>
                    </a:schemeClr>
                  </a:solidFill>
                </a:ln>
              </a:rPr>
              <a:t>Tool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6C989-00C6-4850-92A3-445391708BE2}"/>
              </a:ext>
            </a:extLst>
          </p:cNvPr>
          <p:cNvSpPr/>
          <p:nvPr/>
        </p:nvSpPr>
        <p:spPr>
          <a:xfrm>
            <a:off x="0" y="5155221"/>
            <a:ext cx="9144000" cy="17792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A398B655-D81E-4F99-BB6B-9E76055C6D69}"/>
              </a:ext>
            </a:extLst>
          </p:cNvPr>
          <p:cNvSpPr>
            <a:spLocks/>
          </p:cNvSpPr>
          <p:nvPr/>
        </p:nvSpPr>
        <p:spPr bwMode="auto">
          <a:xfrm>
            <a:off x="5188627" y="6088559"/>
            <a:ext cx="3974671" cy="807720"/>
          </a:xfrm>
          <a:custGeom>
            <a:avLst/>
            <a:gdLst>
              <a:gd name="T0" fmla="*/ 3562 w 3562"/>
              <a:gd name="T1" fmla="*/ 424 h 424"/>
              <a:gd name="T2" fmla="*/ 3562 w 3562"/>
              <a:gd name="T3" fmla="*/ 0 h 424"/>
              <a:gd name="T4" fmla="*/ 178 w 3562"/>
              <a:gd name="T5" fmla="*/ 0 h 424"/>
              <a:gd name="T6" fmla="*/ 0 w 3562"/>
              <a:gd name="T7" fmla="*/ 424 h 424"/>
              <a:gd name="T8" fmla="*/ 3562 w 3562"/>
              <a:gd name="T9" fmla="*/ 424 h 424"/>
              <a:gd name="connsiteX0" fmla="*/ 10000 w 10162"/>
              <a:gd name="connsiteY0" fmla="*/ 10000 h 11358"/>
              <a:gd name="connsiteX1" fmla="*/ 10000 w 10162"/>
              <a:gd name="connsiteY1" fmla="*/ 0 h 11358"/>
              <a:gd name="connsiteX2" fmla="*/ 500 w 10162"/>
              <a:gd name="connsiteY2" fmla="*/ 0 h 11358"/>
              <a:gd name="connsiteX3" fmla="*/ 0 w 10162"/>
              <a:gd name="connsiteY3" fmla="*/ 10000 h 11358"/>
              <a:gd name="connsiteX4" fmla="*/ 10162 w 10162"/>
              <a:gd name="connsiteY4" fmla="*/ 11358 h 11358"/>
              <a:gd name="connsiteX0" fmla="*/ 10000 w 10000"/>
              <a:gd name="connsiteY0" fmla="*/ 10000 h 10000"/>
              <a:gd name="connsiteX1" fmla="*/ 10000 w 10000"/>
              <a:gd name="connsiteY1" fmla="*/ 0 h 10000"/>
              <a:gd name="connsiteX2" fmla="*/ 500 w 10000"/>
              <a:gd name="connsiteY2" fmla="*/ 0 h 10000"/>
              <a:gd name="connsiteX3" fmla="*/ 0 w 10000"/>
              <a:gd name="connsiteY3" fmla="*/ 10000 h 10000"/>
              <a:gd name="connsiteX0" fmla="*/ 10000 w 10000"/>
              <a:gd name="connsiteY0" fmla="*/ 0 h 10000"/>
              <a:gd name="connsiteX1" fmla="*/ 500 w 10000"/>
              <a:gd name="connsiteY1" fmla="*/ 0 h 10000"/>
              <a:gd name="connsiteX2" fmla="*/ 0 w 10000"/>
              <a:gd name="connsiteY2" fmla="*/ 10000 h 10000"/>
              <a:gd name="connsiteX0" fmla="*/ 7029 w 7029"/>
              <a:gd name="connsiteY0" fmla="*/ 0 h 10000"/>
              <a:gd name="connsiteX1" fmla="*/ 500 w 7029"/>
              <a:gd name="connsiteY1" fmla="*/ 0 h 10000"/>
              <a:gd name="connsiteX2" fmla="*/ 0 w 7029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9" h="10000">
                <a:moveTo>
                  <a:pt x="7029" y="0"/>
                </a:moveTo>
                <a:lnTo>
                  <a:pt x="500" y="0"/>
                </a:lnTo>
                <a:cubicBezTo>
                  <a:pt x="333" y="3333"/>
                  <a:pt x="167" y="6667"/>
                  <a:pt x="0" y="10000"/>
                </a:cubicBezTo>
              </a:path>
            </a:pathLst>
          </a:custGeom>
          <a:noFill/>
          <a:ln w="12700">
            <a:solidFill>
              <a:srgbClr val="33839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2434DE-6C2A-4FC2-A8FC-873D7D041F91}"/>
              </a:ext>
            </a:extLst>
          </p:cNvPr>
          <p:cNvSpPr txBox="1">
            <a:spLocks/>
          </p:cNvSpPr>
          <p:nvPr/>
        </p:nvSpPr>
        <p:spPr>
          <a:xfrm>
            <a:off x="931069" y="5225018"/>
            <a:ext cx="7804298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1400" kern="1200" cap="all" baseline="0" dirty="0">
                <a:solidFill>
                  <a:srgbClr val="338395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2060"/>
                </a:solidFill>
              </a:rPr>
              <a:t>Li Jin, PHD, PE, AICP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6AB02D-54C6-4C81-B52C-8CE64749A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74" y="6271819"/>
            <a:ext cx="1724837" cy="4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266A-51A1-4BD3-A61C-22145905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Online Performance Measures Visualization Tool (Demo)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28FA2-2CB0-4E30-B5B4-5F79EE7A7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website:</a:t>
            </a:r>
          </a:p>
          <a:p>
            <a:pPr lvl="1"/>
            <a:r>
              <a:rPr lang="en-US" dirty="0">
                <a:hlinkClick r:id="rId3"/>
              </a:rPr>
              <a:t>https://www.geoaspect.com/demo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FCFFC-1B63-4760-BB4C-AC191FA5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9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4DD0-C767-4008-9D74-6BFFA7D6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Multiscale Performance Measurement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5F768-08C9-41FC-9E24-89241426F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measures could be reported on multiscale levels such as state, district, MPO, county, corridor or segment level.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example: Vehicle Miles Traveled: </a:t>
            </a:r>
            <a:r>
              <a:rPr lang="en-US" dirty="0">
                <a:hlinkClick r:id="rId3"/>
              </a:rPr>
              <a:t>https://public.tableau.com/profile/levon.mikaelian#!/vizhome/vmt_15706512488940/dashboard?publish=yes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C16D8-BACA-4FF0-8165-FAC4353E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2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74ADF-800B-454D-9BCF-508E6033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93628-CD44-4420-B011-305EBE5A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4" y="1588979"/>
            <a:ext cx="5915025" cy="45843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57073E-FE0A-4095-A892-DA7FB47FFE1D}"/>
              </a:ext>
            </a:extLst>
          </p:cNvPr>
          <p:cNvSpPr txBox="1">
            <a:spLocks/>
          </p:cNvSpPr>
          <p:nvPr/>
        </p:nvSpPr>
        <p:spPr>
          <a:xfrm>
            <a:off x="202022" y="229665"/>
            <a:ext cx="8465727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Historical and Current Performance Measures for Mobility Trends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63498D-CD2F-4ABC-8A04-E78ADDCCA800}"/>
              </a:ext>
            </a:extLst>
          </p:cNvPr>
          <p:cNvSpPr txBox="1">
            <a:spLocks/>
          </p:cNvSpPr>
          <p:nvPr/>
        </p:nvSpPr>
        <p:spPr>
          <a:xfrm>
            <a:off x="202022" y="1588980"/>
            <a:ext cx="2550703" cy="3173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Florida Statewide Level</a:t>
            </a:r>
          </a:p>
        </p:txBody>
      </p:sp>
    </p:spTree>
    <p:extLst>
      <p:ext uri="{BB962C8B-B14F-4D97-AF65-F5344CB8AC3E}">
        <p14:creationId xmlns:p14="http://schemas.microsoft.com/office/powerpoint/2010/main" val="88967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99EE-54B1-4BA4-8B4C-BEF4D45A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Historical and Current Performance Measures for Mobility Trends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336CEA-608C-4E99-BBF1-433CB7E78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912" y="1156594"/>
            <a:ext cx="7299046" cy="56401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6B3F4-4E13-4F9A-8871-A994B76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76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0EA8-D0A6-488C-A7DF-0D730D81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Historical and Current Performance Measures for Mobility Trends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52300-0323-42E2-954C-FF07BCB1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7FD96-1A7C-4896-9222-4BFD3CAD5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46" y="1143002"/>
            <a:ext cx="6987637" cy="54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4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6477C-DBBC-4752-88B8-58DA8E99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064CE-19E3-4712-9F6F-18C958E044CD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93D0C-E99E-4813-9D73-CFEA95D5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8" y="605684"/>
            <a:ext cx="7277252" cy="60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D9DC-480D-45B9-A84E-8FF22995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0371-3F08-4080-933B-69AD68678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56CD5-E644-446E-B2F9-4C770A87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0B1D5-6C5D-408A-B096-CE7113BCB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22" y="229665"/>
            <a:ext cx="771144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2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5672C-3840-431A-8319-543615D4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A16BE3-CD0F-426D-8435-841D107C2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580116"/>
            <a:ext cx="7045034" cy="60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1DA6C-1F14-4525-AA7D-14E01609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AE64A-8B63-4F4B-9311-D18FAFEA8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1" y="977257"/>
            <a:ext cx="7281195" cy="56510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241938-1E0D-4C18-8F02-22877B80626F}"/>
              </a:ext>
            </a:extLst>
          </p:cNvPr>
          <p:cNvSpPr txBox="1">
            <a:spLocks/>
          </p:cNvSpPr>
          <p:nvPr/>
        </p:nvSpPr>
        <p:spPr>
          <a:xfrm>
            <a:off x="202022" y="229665"/>
            <a:ext cx="8761227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Performance Measures for MPOs</a:t>
            </a:r>
          </a:p>
        </p:txBody>
      </p:sp>
    </p:spTree>
    <p:extLst>
      <p:ext uri="{BB962C8B-B14F-4D97-AF65-F5344CB8AC3E}">
        <p14:creationId xmlns:p14="http://schemas.microsoft.com/office/powerpoint/2010/main" val="261014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336C31-2287-4B67-AF8E-7FFE33292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811" y="1269365"/>
            <a:ext cx="8706378" cy="51622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DE731-323E-2A4A-ADB7-83B90832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7B444-7482-434E-A8CA-FDEE75E08EE7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FCAFA2-B741-4904-B58A-819CC72EA7AE}"/>
              </a:ext>
            </a:extLst>
          </p:cNvPr>
          <p:cNvSpPr txBox="1">
            <a:spLocks/>
          </p:cNvSpPr>
          <p:nvPr/>
        </p:nvSpPr>
        <p:spPr>
          <a:xfrm>
            <a:off x="202022" y="229665"/>
            <a:ext cx="7922803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Performance Measures for Corridors</a:t>
            </a:r>
          </a:p>
        </p:txBody>
      </p:sp>
    </p:spTree>
    <p:extLst>
      <p:ext uri="{BB962C8B-B14F-4D97-AF65-F5344CB8AC3E}">
        <p14:creationId xmlns:p14="http://schemas.microsoft.com/office/powerpoint/2010/main" val="28469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210235"/>
            <a:ext cx="7548879" cy="4611445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Data Driven Performance-based Planning and Programming</a:t>
            </a:r>
          </a:p>
          <a:p>
            <a:pPr lvl="1"/>
            <a:r>
              <a:rPr lang="en-US" sz="1600" dirty="0"/>
              <a:t>Where we were?</a:t>
            </a:r>
          </a:p>
          <a:p>
            <a:pPr lvl="1"/>
            <a:r>
              <a:rPr lang="en-US" sz="1600" dirty="0"/>
              <a:t>Goals and Objectives?</a:t>
            </a:r>
          </a:p>
          <a:p>
            <a:pPr lvl="1"/>
            <a:r>
              <a:rPr lang="en-US" sz="1600" dirty="0"/>
              <a:t>How are we going to get there?</a:t>
            </a:r>
          </a:p>
          <a:p>
            <a:pPr lvl="1"/>
            <a:r>
              <a:rPr lang="en-US" sz="1600" dirty="0"/>
              <a:t>How effective it is?</a:t>
            </a:r>
          </a:p>
          <a:p>
            <a:pPr marL="342900" lvl="1" indent="0">
              <a:buNone/>
            </a:pPr>
            <a:endParaRPr lang="en-US" sz="1600" dirty="0"/>
          </a:p>
          <a:p>
            <a:r>
              <a:rPr lang="en-US" sz="2200" b="1" dirty="0"/>
              <a:t>Travel Demand Models and Performance Measures </a:t>
            </a:r>
          </a:p>
          <a:p>
            <a:pPr lvl="1"/>
            <a:r>
              <a:rPr lang="en-US" sz="1600" dirty="0"/>
              <a:t>Monitor and Predict Mobility and Congestion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2200" b="1" dirty="0"/>
              <a:t>Online Performance Measures Visualization Tool</a:t>
            </a:r>
          </a:p>
          <a:p>
            <a:endParaRPr lang="en-US" sz="1600" b="1" dirty="0"/>
          </a:p>
          <a:p>
            <a:r>
              <a:rPr lang="en-US" sz="2200" b="1" dirty="0"/>
              <a:t>Multiscale Performance Measurement</a:t>
            </a:r>
          </a:p>
          <a:p>
            <a:pPr lvl="1"/>
            <a:r>
              <a:rPr lang="en-US" sz="1600" dirty="0"/>
              <a:t>Historical and Current Performance Measures for Mobility Trends</a:t>
            </a:r>
          </a:p>
          <a:p>
            <a:pPr lvl="1"/>
            <a:r>
              <a:rPr lang="en-US" sz="1600" dirty="0"/>
              <a:t>Using Models for Predicting Future Performance Measures Analysis</a:t>
            </a:r>
          </a:p>
          <a:p>
            <a:pPr marL="0" indent="0">
              <a:buNone/>
            </a:pPr>
            <a:endParaRPr lang="en-US" sz="1600" b="1" dirty="0"/>
          </a:p>
          <a:p>
            <a:r>
              <a:rPr lang="en-US" sz="2200" b="1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97F68-6F7B-4B3F-ADC2-F09908D8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30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2AD5-D5B3-49EC-A2EA-91D3C1E6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Using Models for Predicting Future Performance Measures Analysis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6D984-600A-407D-9DCE-A023A8B62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Forecast performance measures for increments of 5 and 10 years into the future. 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Assume no roadway characteristics changes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7ED0A-36E6-4539-A293-91CB5EFD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75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52A93-AB14-4713-BFD9-EC44C948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11FB3-493A-4403-8788-C2CED5A9E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Volume projections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Developed future traffic volume projections along segments of the State Highway System (SHS) </a:t>
            </a:r>
          </a:p>
          <a:p>
            <a:pPr lvl="2"/>
            <a:r>
              <a:rPr lang="en-US" dirty="0"/>
              <a:t>2024 and 2029</a:t>
            </a:r>
          </a:p>
          <a:p>
            <a:pPr lvl="2"/>
            <a:r>
              <a:rPr lang="en-US" dirty="0"/>
              <a:t>Three growth scenarios: high, medium, and low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Methodology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Collected Historical AADT from 2010 to 2018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Segment volume projection by regression </a:t>
            </a:r>
          </a:p>
          <a:p>
            <a:pPr lvl="3"/>
            <a:r>
              <a:rPr lang="en-US" dirty="0"/>
              <a:t>Low projections used logarithmic method</a:t>
            </a:r>
          </a:p>
          <a:p>
            <a:pPr lvl="3"/>
            <a:r>
              <a:rPr lang="en-US" dirty="0"/>
              <a:t>Medium projections used linear method</a:t>
            </a:r>
          </a:p>
          <a:p>
            <a:pPr lvl="3"/>
            <a:r>
              <a:rPr lang="en-US" dirty="0"/>
              <a:t>High projections used exponential method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The projections were reviewed for reasonableness. Too high or too low projections were adjusted.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BB2B7-6AA1-49E8-8078-FCECAB26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1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55CC-FDD0-4521-B407-1CBDD8F7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AB23-A681-4E1B-A6F3-B8F57755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CCB617D-9D95-4193-AE47-29B469ACF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022" y="1894191"/>
            <a:ext cx="8798419" cy="2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5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C0289-924A-423B-8C68-DC7335B6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F8700-9DE8-4BCE-BEF8-63198E4A1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7136B-6576-4629-8369-EE7DE300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3ACA2-D362-454F-A7B0-26F2FC1077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83" y="1475805"/>
            <a:ext cx="5904925" cy="45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70D0-CD8C-4530-9EC1-7605EF2C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477A-A51A-435C-BABD-0A5437A6A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C9CF4-BE2E-4C7E-ACA3-EABFF262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BB530D6-346F-40CD-8893-BDBD52C6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8" y="2349138"/>
            <a:ext cx="4033870" cy="2748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8B14A-A629-4BFC-9A4D-322C70039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620" y="2349137"/>
            <a:ext cx="4575380" cy="274864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19EFE93-6CD0-4F60-9EEB-B5399276F1E7}"/>
              </a:ext>
            </a:extLst>
          </p:cNvPr>
          <p:cNvSpPr txBox="1">
            <a:spLocks/>
          </p:cNvSpPr>
          <p:nvPr/>
        </p:nvSpPr>
        <p:spPr>
          <a:xfrm>
            <a:off x="237052" y="1734095"/>
            <a:ext cx="4282783" cy="54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Basic Freeway Capacity (</a:t>
            </a:r>
            <a:r>
              <a:rPr lang="en-US" sz="1400" dirty="0" err="1">
                <a:solidFill>
                  <a:schemeClr val="tx1"/>
                </a:solidFill>
              </a:rPr>
              <a:t>HCM</a:t>
            </a:r>
            <a:r>
              <a:rPr lang="en-US" sz="1400" dirty="0">
                <a:solidFill>
                  <a:schemeClr val="tx1"/>
                </a:solidFill>
              </a:rPr>
              <a:t> 2016 Exhibit 12-7)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3398893-D52C-4F20-8A5B-9DA611F8FD3E}"/>
              </a:ext>
            </a:extLst>
          </p:cNvPr>
          <p:cNvSpPr txBox="1">
            <a:spLocks/>
          </p:cNvSpPr>
          <p:nvPr/>
        </p:nvSpPr>
        <p:spPr>
          <a:xfrm>
            <a:off x="4714919" y="1734094"/>
            <a:ext cx="4282783" cy="54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Multi-Lane highways (</a:t>
            </a:r>
            <a:r>
              <a:rPr lang="en-US" sz="1400" dirty="0" err="1">
                <a:solidFill>
                  <a:schemeClr val="tx1"/>
                </a:solidFill>
              </a:rPr>
              <a:t>HCM</a:t>
            </a:r>
            <a:r>
              <a:rPr lang="en-US" sz="1400" dirty="0">
                <a:solidFill>
                  <a:schemeClr val="tx1"/>
                </a:solidFill>
              </a:rPr>
              <a:t> 2016 Exhibit 12-8)</a:t>
            </a:r>
          </a:p>
        </p:txBody>
      </p:sp>
    </p:spTree>
    <p:extLst>
      <p:ext uri="{BB962C8B-B14F-4D97-AF65-F5344CB8AC3E}">
        <p14:creationId xmlns:p14="http://schemas.microsoft.com/office/powerpoint/2010/main" val="11134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80FA-2D5A-43A5-BE14-1C4527FB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464C-7677-46F5-8CCF-EFDF69324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DEA22-7B30-421D-A816-21A63CC6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F3D9B-6269-4A08-B7CB-4FAB2031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34" y="1345160"/>
            <a:ext cx="7299522" cy="475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A910-1DCA-40BF-B4DF-A7C92A34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9982C-C56B-4491-9840-BF34152A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276E4-F337-4518-909C-BD64325F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BE317-C8BB-43E9-BECA-5D7EF9896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44" y="1325564"/>
            <a:ext cx="6929392" cy="48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8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E5CB-0FBC-4BF5-891F-E6CF7CD8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67872-E9C9-4CE0-B14C-8BE64F6D0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Using the volume projection data sets, performance measures based on </a:t>
            </a:r>
            <a:r>
              <a:rPr lang="en-US" sz="2400" b="1" dirty="0"/>
              <a:t>modeled speeds </a:t>
            </a:r>
            <a:r>
              <a:rPr lang="en-US" sz="2400" dirty="0"/>
              <a:t>were developed for</a:t>
            </a:r>
          </a:p>
          <a:p>
            <a:pPr lvl="1"/>
            <a:r>
              <a:rPr lang="en-US" dirty="0"/>
              <a:t>2018 scenario</a:t>
            </a:r>
          </a:p>
          <a:p>
            <a:pPr lvl="1"/>
            <a:r>
              <a:rPr lang="en-US" dirty="0"/>
              <a:t>2024 low, medium, and high scenarios </a:t>
            </a:r>
          </a:p>
          <a:p>
            <a:pPr lvl="1"/>
            <a:r>
              <a:rPr lang="en-US" dirty="0"/>
              <a:t>2029 low, medium, and high scenarios </a:t>
            </a:r>
          </a:p>
          <a:p>
            <a:endParaRPr lang="en-US" dirty="0"/>
          </a:p>
          <a:p>
            <a:r>
              <a:rPr lang="en-US" dirty="0"/>
              <a:t>Growth rates for performance measures were developed between the 2018 and the 2024 horizon years for three scenarios using low, medium, and high projections. </a:t>
            </a:r>
          </a:p>
          <a:p>
            <a:endParaRPr lang="en-US" dirty="0"/>
          </a:p>
          <a:p>
            <a:r>
              <a:rPr lang="en-US" dirty="0"/>
              <a:t>Then the growth rates were applied to the 2018 Source Book performance measures using probe speeds, and then summarized into the tables/charts.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9CE7D-CB37-480B-9B91-8C0D5D02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1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8A83-65AD-4098-BC0A-9071FE29C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1" y="412227"/>
            <a:ext cx="8761227" cy="91333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Using Models for Predicting Future Performance Measures Analysis</a:t>
            </a:r>
            <a:br>
              <a:rPr lang="en-US" sz="3200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1D775-6EA2-4D31-9408-E6B78F37B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751" y="1600836"/>
            <a:ext cx="4114915" cy="33387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F99AF-5DAB-45A3-B6EA-6A0B37E3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106B9-9DA6-4414-BE26-9B9C9595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384" y="1600836"/>
            <a:ext cx="4519838" cy="33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73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2D008-A018-4AD3-ACE7-9E8885AF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73A91-D079-4735-94C8-628F6F19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91D0C3-E884-4769-8B1D-7FF25464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575" y="234419"/>
            <a:ext cx="8516850" cy="3194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BFC308-EB3F-409F-A581-F6EB92D7E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15" y="3589958"/>
            <a:ext cx="8501610" cy="24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1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2DBAC-EBFF-4217-8E4C-EF7778C4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A2935-D480-4A73-B012-3BEBF829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886" y="1283317"/>
            <a:ext cx="6485158" cy="4291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35663-6A57-4BF1-B603-7AD6575D7BA1}"/>
              </a:ext>
            </a:extLst>
          </p:cNvPr>
          <p:cNvSpPr txBox="1"/>
          <p:nvPr/>
        </p:nvSpPr>
        <p:spPr>
          <a:xfrm>
            <a:off x="472551" y="5958436"/>
            <a:ext cx="207433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i="1" dirty="0"/>
              <a:t>Source: Figure was copied from Performance Based Planning and Programming Guidebook, FHWA, 2013.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4796B8-D886-4B78-8066-67FA8D83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2" y="229665"/>
            <a:ext cx="8761227" cy="91333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Data Driven Performance-based Planning and Programming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86BF54-DE80-4C4B-B600-AB4CFAC74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22" y="1588980"/>
            <a:ext cx="3320111" cy="883457"/>
          </a:xfrm>
        </p:spPr>
        <p:txBody>
          <a:bodyPr>
            <a:noAutofit/>
          </a:bodyPr>
          <a:lstStyle/>
          <a:p>
            <a:r>
              <a:rPr lang="en-US" sz="1600" dirty="0"/>
              <a:t>FHWA’s Framework for performance-based planning and programming</a:t>
            </a:r>
          </a:p>
        </p:txBody>
      </p:sp>
    </p:spTree>
    <p:extLst>
      <p:ext uri="{BB962C8B-B14F-4D97-AF65-F5344CB8AC3E}">
        <p14:creationId xmlns:p14="http://schemas.microsoft.com/office/powerpoint/2010/main" val="2303025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6043-7513-4ED4-AA37-3DB06A61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Using Models for Predicting Future Performance Measures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8F3F7-77B9-4FDE-8770-783ECCEC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329E3-B781-416E-B1D9-D8375B1C9EE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431924"/>
            <a:ext cx="8761227" cy="4496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064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502D0-461D-400B-9F6B-5B4A6733B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3" y="3962886"/>
            <a:ext cx="8761227" cy="47732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A4BDC-B8EF-4558-B48E-F98612C8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CC1EC8-D382-43C1-9402-8D26390C43C8}"/>
              </a:ext>
            </a:extLst>
          </p:cNvPr>
          <p:cNvGrpSpPr/>
          <p:nvPr/>
        </p:nvGrpSpPr>
        <p:grpSpPr>
          <a:xfrm>
            <a:off x="306573" y="1671529"/>
            <a:ext cx="8378454" cy="2435627"/>
            <a:chOff x="760377" y="1804737"/>
            <a:chExt cx="6834779" cy="19868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8AF399-4998-4B71-B104-2F180DBB41DB}"/>
                </a:ext>
              </a:extLst>
            </p:cNvPr>
            <p:cNvGrpSpPr/>
            <p:nvPr/>
          </p:nvGrpSpPr>
          <p:grpSpPr>
            <a:xfrm>
              <a:off x="760377" y="1804737"/>
              <a:ext cx="1592103" cy="1905066"/>
              <a:chOff x="760377" y="1804737"/>
              <a:chExt cx="1592103" cy="190506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068B938-DB9C-4C21-8534-CCFFFD164057}"/>
                  </a:ext>
                </a:extLst>
              </p:cNvPr>
              <p:cNvSpPr/>
              <p:nvPr/>
            </p:nvSpPr>
            <p:spPr>
              <a:xfrm>
                <a:off x="945224" y="1804737"/>
                <a:ext cx="1222408" cy="122240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Graphic 5" descr="Research">
                <a:extLst>
                  <a:ext uri="{FF2B5EF4-FFF2-40B4-BE49-F238E27FC236}">
                    <a16:creationId xmlns:a16="http://schemas.microsoft.com/office/drawing/2014/main" id="{38E69AF4-DBA6-4FE5-8D64-218411D5F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479" y="192426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CF9824-0C5D-44D9-9C91-8EAE27FE0763}"/>
                  </a:ext>
                </a:extLst>
              </p:cNvPr>
              <p:cNvSpPr/>
              <p:nvPr/>
            </p:nvSpPr>
            <p:spPr>
              <a:xfrm>
                <a:off x="760377" y="3186583"/>
                <a:ext cx="159210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dirty="0"/>
                  <a:t>Monitor </a:t>
                </a:r>
                <a:br>
                  <a:rPr lang="en-US" sz="1400" b="1" cap="all" dirty="0"/>
                </a:br>
                <a:r>
                  <a:rPr lang="en-US" sz="1400" b="1" cap="all" dirty="0"/>
                  <a:t>Performance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113FE10-17E2-43C9-9678-9942C7A59B68}"/>
                </a:ext>
              </a:extLst>
            </p:cNvPr>
            <p:cNvGrpSpPr/>
            <p:nvPr/>
          </p:nvGrpSpPr>
          <p:grpSpPr>
            <a:xfrm>
              <a:off x="2877631" y="1804737"/>
              <a:ext cx="1222408" cy="1932337"/>
              <a:chOff x="2725585" y="1804737"/>
              <a:chExt cx="1222408" cy="193233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EFA7680-D1CB-4EB3-8B71-6192B24E631D}"/>
                  </a:ext>
                </a:extLst>
              </p:cNvPr>
              <p:cNvSpPr/>
              <p:nvPr/>
            </p:nvSpPr>
            <p:spPr>
              <a:xfrm>
                <a:off x="2725585" y="1804737"/>
                <a:ext cx="1222408" cy="122240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 descr="Bar chart">
                <a:extLst>
                  <a:ext uri="{FF2B5EF4-FFF2-40B4-BE49-F238E27FC236}">
                    <a16:creationId xmlns:a16="http://schemas.microsoft.com/office/drawing/2014/main" id="{AAB02179-6534-4E5A-9474-CFC2BD5A7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79589" y="193388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CD8018-5725-469B-8864-5E86AE90A0E3}"/>
                  </a:ext>
                </a:extLst>
              </p:cNvPr>
              <p:cNvSpPr/>
              <p:nvPr/>
            </p:nvSpPr>
            <p:spPr>
              <a:xfrm>
                <a:off x="2749930" y="3213854"/>
                <a:ext cx="11737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dirty="0"/>
                  <a:t>Quantify </a:t>
                </a:r>
                <a:br>
                  <a:rPr lang="en-US" sz="1400" b="1" cap="all" dirty="0"/>
                </a:br>
                <a:r>
                  <a:rPr lang="en-US" sz="1400" b="1" cap="all" dirty="0"/>
                  <a:t>Decisions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427EE52-D465-4E2D-BB11-97EA94E0E21D}"/>
                </a:ext>
              </a:extLst>
            </p:cNvPr>
            <p:cNvGrpSpPr/>
            <p:nvPr/>
          </p:nvGrpSpPr>
          <p:grpSpPr>
            <a:xfrm>
              <a:off x="4625190" y="1804737"/>
              <a:ext cx="1222408" cy="1959608"/>
              <a:chOff x="4508290" y="1804737"/>
              <a:chExt cx="1222408" cy="19596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B8061FE-6864-4D09-8FF3-78A0362A2A36}"/>
                  </a:ext>
                </a:extLst>
              </p:cNvPr>
              <p:cNvSpPr/>
              <p:nvPr/>
            </p:nvSpPr>
            <p:spPr>
              <a:xfrm>
                <a:off x="4508290" y="1804737"/>
                <a:ext cx="1222408" cy="122240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 descr="Bullseye">
                <a:extLst>
                  <a:ext uri="{FF2B5EF4-FFF2-40B4-BE49-F238E27FC236}">
                    <a16:creationId xmlns:a16="http://schemas.microsoft.com/office/drawing/2014/main" id="{A1CC37C7-1638-46C1-8C8A-C525BFF2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62294" y="194351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0D107C-EF01-47DA-A200-F94D47AD3D73}"/>
                  </a:ext>
                </a:extLst>
              </p:cNvPr>
              <p:cNvSpPr/>
              <p:nvPr/>
            </p:nvSpPr>
            <p:spPr>
              <a:xfrm>
                <a:off x="4602366" y="3241125"/>
                <a:ext cx="10342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dirty="0"/>
                  <a:t>Achieve </a:t>
                </a:r>
                <a:br>
                  <a:rPr lang="en-US" sz="1400" b="1" cap="all" dirty="0"/>
                </a:br>
                <a:r>
                  <a:rPr lang="en-US" sz="1400" b="1" cap="all" dirty="0"/>
                  <a:t>Goals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4EFBFD-0DBC-4A79-BFD9-60AAB6287E1F}"/>
                </a:ext>
              </a:extLst>
            </p:cNvPr>
            <p:cNvGrpSpPr/>
            <p:nvPr/>
          </p:nvGrpSpPr>
          <p:grpSpPr>
            <a:xfrm>
              <a:off x="6372748" y="1804737"/>
              <a:ext cx="1222408" cy="1986879"/>
              <a:chOff x="6372748" y="1804737"/>
              <a:chExt cx="1222408" cy="198687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82819F-29E0-49FD-9E3A-63A0BB61ED09}"/>
                  </a:ext>
                </a:extLst>
              </p:cNvPr>
              <p:cNvSpPr/>
              <p:nvPr/>
            </p:nvSpPr>
            <p:spPr>
              <a:xfrm>
                <a:off x="6372748" y="1804737"/>
                <a:ext cx="1222408" cy="122240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Graphic 9" descr="Upward trend">
                <a:extLst>
                  <a:ext uri="{FF2B5EF4-FFF2-40B4-BE49-F238E27FC236}">
                    <a16:creationId xmlns:a16="http://schemas.microsoft.com/office/drawing/2014/main" id="{8C84C518-B207-418F-8588-1555A33D9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26752" y="192426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5E09F1C-A4C7-4701-A0BC-E4833F44235B}"/>
                  </a:ext>
                </a:extLst>
              </p:cNvPr>
              <p:cNvSpPr/>
              <p:nvPr/>
            </p:nvSpPr>
            <p:spPr>
              <a:xfrm>
                <a:off x="6373048" y="3268396"/>
                <a:ext cx="12218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dirty="0"/>
                  <a:t>Improve </a:t>
                </a:r>
                <a:br>
                  <a:rPr lang="en-US" sz="1400" b="1" cap="all" dirty="0"/>
                </a:br>
                <a:r>
                  <a:rPr lang="en-US" sz="1400" b="1" cap="all" dirty="0"/>
                  <a:t>Outcomes</a:t>
                </a:r>
              </a:p>
            </p:txBody>
          </p:sp>
        </p:grp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017108D-17EB-4EBC-A904-E7173BB27D0D}"/>
              </a:ext>
            </a:extLst>
          </p:cNvPr>
          <p:cNvSpPr txBox="1">
            <a:spLocks/>
          </p:cNvSpPr>
          <p:nvPr/>
        </p:nvSpPr>
        <p:spPr>
          <a:xfrm>
            <a:off x="202022" y="229665"/>
            <a:ext cx="8761227" cy="913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98748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0">
            <a:extLst>
              <a:ext uri="{FF2B5EF4-FFF2-40B4-BE49-F238E27FC236}">
                <a16:creationId xmlns:a16="http://schemas.microsoft.com/office/drawing/2014/main" id="{78A0CD27-3650-4CDE-81CC-1027EB669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49829"/>
            <a:ext cx="16510833" cy="93036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A411A-5A9C-4C53-A1BE-DC45CE5C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0F6891-445C-4D5A-8476-EC22B597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195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400" dirty="0">
                <a:ln w="19050"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81749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E553A-27E7-4378-B5FF-CED3FFD2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Travel Demand Model and Performance Measures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8AB35-D41D-4BB8-BA71-504EDCA9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Travel Demand Model is a program or set of computer programs and data to forecast traffic flows on the transportation system.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Transportation analysis performance measures are quantitative estimates on the performance of a transportation facility, service, program, system, scenario or project with respect to policies, goals and objectives.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05B98-A4F6-42B6-979D-19C63DBB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2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A1FF-4809-4CCE-BDA1-AA82B3B1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Travel Demand Model and Performance Measures </a:t>
            </a: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E105A9-0FA6-44DC-83A1-C59EBDAA7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770" y="1400516"/>
            <a:ext cx="5395270" cy="47736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54B1D-0F90-4A33-B222-D7C5D640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ED005-9153-4FEC-ADA9-55A628D04C25}"/>
              </a:ext>
            </a:extLst>
          </p:cNvPr>
          <p:cNvSpPr txBox="1"/>
          <p:nvPr/>
        </p:nvSpPr>
        <p:spPr>
          <a:xfrm>
            <a:off x="202022" y="6195039"/>
            <a:ext cx="207433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i="1" dirty="0"/>
              <a:t>Source: Figure was copied from https://www.sjtpo.org/planning/.</a:t>
            </a:r>
          </a:p>
        </p:txBody>
      </p:sp>
    </p:spTree>
    <p:extLst>
      <p:ext uri="{BB962C8B-B14F-4D97-AF65-F5344CB8AC3E}">
        <p14:creationId xmlns:p14="http://schemas.microsoft.com/office/powerpoint/2010/main" val="393667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2C05-0068-46D6-AF8F-8E3113DC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2" y="229665"/>
            <a:ext cx="8941978" cy="9133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Travel Demand Model and Performance Measures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EBC27-FAAC-4429-9B73-A14D4AED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Travel Demand Model main outputs:</a:t>
            </a:r>
          </a:p>
          <a:p>
            <a:pPr lvl="1"/>
            <a:r>
              <a:rPr lang="en-US" dirty="0"/>
              <a:t>Traffic Volume </a:t>
            </a:r>
          </a:p>
          <a:p>
            <a:pPr lvl="1"/>
            <a:r>
              <a:rPr lang="en-US" dirty="0"/>
              <a:t>V/C</a:t>
            </a:r>
          </a:p>
          <a:p>
            <a:pPr lvl="1"/>
            <a:r>
              <a:rPr lang="en-US" dirty="0"/>
              <a:t>VMT</a:t>
            </a:r>
          </a:p>
          <a:p>
            <a:endParaRPr lang="en-US" sz="2400" dirty="0"/>
          </a:p>
          <a:p>
            <a:r>
              <a:rPr lang="en-US" sz="2000" dirty="0"/>
              <a:t>Performance Measures in following areas:</a:t>
            </a:r>
          </a:p>
          <a:p>
            <a:pPr lvl="1"/>
            <a:r>
              <a:rPr lang="en-US" dirty="0"/>
              <a:t>Mobility </a:t>
            </a:r>
          </a:p>
          <a:p>
            <a:pPr lvl="1"/>
            <a:r>
              <a:rPr lang="en-US" dirty="0"/>
              <a:t>Reliability</a:t>
            </a:r>
          </a:p>
          <a:p>
            <a:pPr lvl="1"/>
            <a:r>
              <a:rPr lang="en-US" dirty="0"/>
              <a:t>Accessibility </a:t>
            </a:r>
          </a:p>
          <a:p>
            <a:pPr lvl="1"/>
            <a:r>
              <a:rPr lang="en-US" dirty="0"/>
              <a:t>Safety </a:t>
            </a:r>
          </a:p>
          <a:p>
            <a:pPr lvl="1"/>
            <a:r>
              <a:rPr lang="en-US" dirty="0"/>
              <a:t>Other Multimodal Performance Measures 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A12C1-F74E-42FE-8578-59265A5C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22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C764F-2A00-4A15-BA1A-8161198A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431402-B28F-4459-BD6A-A987E307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12" y="230188"/>
            <a:ext cx="8942387" cy="91281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Travel Demand Model and Performance Measures </a:t>
            </a:r>
            <a:endParaRPr lang="en-US" dirty="0"/>
          </a:p>
        </p:txBody>
      </p:sp>
      <p:pic>
        <p:nvPicPr>
          <p:cNvPr id="6" name="Picture 2" descr="Image result for inrix">
            <a:extLst>
              <a:ext uri="{FF2B5EF4-FFF2-40B4-BE49-F238E27FC236}">
                <a16:creationId xmlns:a16="http://schemas.microsoft.com/office/drawing/2014/main" id="{4B4DD8D1-B824-4EB9-8EFA-6250FA5489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231" y="985926"/>
            <a:ext cx="4605519" cy="28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reetlight-data">
            <a:extLst>
              <a:ext uri="{FF2B5EF4-FFF2-40B4-BE49-F238E27FC236}">
                <a16:creationId xmlns:a16="http://schemas.microsoft.com/office/drawing/2014/main" id="{C82FB887-D08D-4FAF-9F2D-680E94A0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0" y="3494232"/>
            <a:ext cx="4197247" cy="285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593F89-D7F5-49BA-B123-E72A9D1B6E06}"/>
              </a:ext>
            </a:extLst>
          </p:cNvPr>
          <p:cNvSpPr/>
          <p:nvPr/>
        </p:nvSpPr>
        <p:spPr>
          <a:xfrm>
            <a:off x="4672805" y="5967873"/>
            <a:ext cx="2903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Source: Figures were copied from Vendors.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1CF62-BD34-44C6-99D8-01F2A1241C91}"/>
              </a:ext>
            </a:extLst>
          </p:cNvPr>
          <p:cNvSpPr/>
          <p:nvPr/>
        </p:nvSpPr>
        <p:spPr>
          <a:xfrm>
            <a:off x="-187376" y="375863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Transportation data sources 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AADT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Probe Speed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O-D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Roadway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Model Output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Census Data</a:t>
            </a:r>
          </a:p>
        </p:txBody>
      </p:sp>
    </p:spTree>
    <p:extLst>
      <p:ext uri="{BB962C8B-B14F-4D97-AF65-F5344CB8AC3E}">
        <p14:creationId xmlns:p14="http://schemas.microsoft.com/office/powerpoint/2010/main" val="408751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6C5-6566-40B4-908A-03F7CE80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2" y="412227"/>
            <a:ext cx="8941978" cy="9133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Online Performance Measures Visualization Tool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1317E-D84B-4D79-8C32-DC0392E2B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accessible and GIS based</a:t>
            </a:r>
          </a:p>
          <a:p>
            <a:endParaRPr lang="en-US" dirty="0"/>
          </a:p>
          <a:p>
            <a:r>
              <a:rPr lang="en-US" dirty="0"/>
              <a:t>Better visualization of performance measures results</a:t>
            </a:r>
          </a:p>
          <a:p>
            <a:endParaRPr lang="en-US" dirty="0"/>
          </a:p>
          <a:p>
            <a:r>
              <a:rPr lang="en-US" dirty="0"/>
              <a:t>Could be developed for internal or external users</a:t>
            </a:r>
          </a:p>
          <a:p>
            <a:endParaRPr lang="en-US" dirty="0"/>
          </a:p>
          <a:p>
            <a:r>
              <a:rPr lang="en-US" dirty="0"/>
              <a:t>Interactive and customized website development</a:t>
            </a:r>
          </a:p>
          <a:p>
            <a:pPr lvl="1"/>
            <a:r>
              <a:rPr lang="en-US" dirty="0"/>
              <a:t>For example, travel demand model outputs could be added and visualized.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04763-3114-405F-BFCA-56677A9D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0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C94C-9278-44CF-94C3-C4F6A6C9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Online Performance Measures Visualization Tool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E444E-0CE4-4484-AF66-55F0362C1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82E2-E959-4BC5-A62D-58A0BF85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1A5AE-50BC-425A-9426-4D33F3C7E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2" y="1325564"/>
            <a:ext cx="8705778" cy="46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74490"/>
      </p:ext>
    </p:extLst>
  </p:cSld>
  <p:clrMapOvr>
    <a:masterClrMapping/>
  </p:clrMapOvr>
</p:sld>
</file>

<file path=ppt/theme/theme1.xml><?xml version="1.0" encoding="utf-8"?>
<a:theme xmlns:a="http://schemas.openxmlformats.org/drawingml/2006/main" name="330p_Wed_217D_Bugg_Implementing_PC_PP_REVISED_04.22.19">
  <a:themeElements>
    <a:clrScheme name="Kittelson Alt 1">
      <a:dk1>
        <a:sysClr val="windowText" lastClr="000000"/>
      </a:dk1>
      <a:lt1>
        <a:sysClr val="window" lastClr="FFFFFF"/>
      </a:lt1>
      <a:dk2>
        <a:srgbClr val="0563C1"/>
      </a:dk2>
      <a:lt2>
        <a:srgbClr val="FFFFFF"/>
      </a:lt2>
      <a:accent1>
        <a:srgbClr val="F26621"/>
      </a:accent1>
      <a:accent2>
        <a:srgbClr val="F0C90F"/>
      </a:accent2>
      <a:accent3>
        <a:srgbClr val="FAAD5E"/>
      </a:accent3>
      <a:accent4>
        <a:srgbClr val="FF7F00"/>
      </a:accent4>
      <a:accent5>
        <a:srgbClr val="63C9E0"/>
      </a:accent5>
      <a:accent6>
        <a:srgbClr val="757070"/>
      </a:accent6>
      <a:hlink>
        <a:srgbClr val="0563C1"/>
      </a:hlink>
      <a:folHlink>
        <a:srgbClr val="954F72"/>
      </a:folHlink>
    </a:clrScheme>
    <a:fontScheme name="KA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30p_Wed_217D_Bugg_Implementing_PC_PP_REVISED_04.22.19" id="{25AF5D83-14CA-4776-8432-8CA7E97AEEBD}" vid="{7458DF7C-CC8E-42B2-B594-A6DD58D04F04}"/>
    </a:ext>
  </a:extLst>
</a:theme>
</file>

<file path=ppt/theme/theme2.xml><?xml version="1.0" encoding="utf-8"?>
<a:theme xmlns:a="http://schemas.openxmlformats.org/drawingml/2006/main" name="1_330p_Wed_217D_Bugg_Implementing_PC_PP_REVISED_04.22.19">
  <a:themeElements>
    <a:clrScheme name="Kittelson Alt 1">
      <a:dk1>
        <a:sysClr val="windowText" lastClr="000000"/>
      </a:dk1>
      <a:lt1>
        <a:sysClr val="window" lastClr="FFFFFF"/>
      </a:lt1>
      <a:dk2>
        <a:srgbClr val="0563C1"/>
      </a:dk2>
      <a:lt2>
        <a:srgbClr val="FFFFFF"/>
      </a:lt2>
      <a:accent1>
        <a:srgbClr val="F26621"/>
      </a:accent1>
      <a:accent2>
        <a:srgbClr val="F0C90F"/>
      </a:accent2>
      <a:accent3>
        <a:srgbClr val="FAAD5E"/>
      </a:accent3>
      <a:accent4>
        <a:srgbClr val="FF7F00"/>
      </a:accent4>
      <a:accent5>
        <a:srgbClr val="63C9E0"/>
      </a:accent5>
      <a:accent6>
        <a:srgbClr val="757070"/>
      </a:accent6>
      <a:hlink>
        <a:srgbClr val="0563C1"/>
      </a:hlink>
      <a:folHlink>
        <a:srgbClr val="954F72"/>
      </a:folHlink>
    </a:clrScheme>
    <a:fontScheme name="KA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30p_Wed_217D_Bugg_Implementing_PC_PP_REVISED_04.22.19" id="{25AF5D83-14CA-4776-8432-8CA7E97AEEBD}" vid="{7458DF7C-CC8E-42B2-B594-A6DD58D04F04}"/>
    </a:ext>
  </a:extLst>
</a:theme>
</file>

<file path=ppt/theme/theme3.xml><?xml version="1.0" encoding="utf-8"?>
<a:theme xmlns:a="http://schemas.openxmlformats.org/drawingml/2006/main" name="2_330p_Wed_217D_Bugg_Implementing_PC_PP_REVISED_04.22.19">
  <a:themeElements>
    <a:clrScheme name="Kittelson Alt 1">
      <a:dk1>
        <a:sysClr val="windowText" lastClr="000000"/>
      </a:dk1>
      <a:lt1>
        <a:sysClr val="window" lastClr="FFFFFF"/>
      </a:lt1>
      <a:dk2>
        <a:srgbClr val="0563C1"/>
      </a:dk2>
      <a:lt2>
        <a:srgbClr val="FFFFFF"/>
      </a:lt2>
      <a:accent1>
        <a:srgbClr val="F26621"/>
      </a:accent1>
      <a:accent2>
        <a:srgbClr val="F0C90F"/>
      </a:accent2>
      <a:accent3>
        <a:srgbClr val="FAAD5E"/>
      </a:accent3>
      <a:accent4>
        <a:srgbClr val="FF7F00"/>
      </a:accent4>
      <a:accent5>
        <a:srgbClr val="63C9E0"/>
      </a:accent5>
      <a:accent6>
        <a:srgbClr val="757070"/>
      </a:accent6>
      <a:hlink>
        <a:srgbClr val="0563C1"/>
      </a:hlink>
      <a:folHlink>
        <a:srgbClr val="954F72"/>
      </a:folHlink>
    </a:clrScheme>
    <a:fontScheme name="KA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30p_Wed_217D_Bugg_Implementing_PC_PP_REVISED_04.22.19" id="{CCEF6F50-9E36-45A9-B133-289A33B1D732}" vid="{45AA2496-AEA0-4A61-BCCE-1EE68B27B2D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2019-11-05T05:00:00+00:00</Meeting_x0020_Date>
    <Group_x0020_Meeting xmlns="95b28682-a189-41cc-9993-d48032473616">2019 11/05</Group_x0020_Meeting>
    <URL xmlns="http://schemas.microsoft.com/sharepoint/v3">
      <Url xsi:nil="true"/>
      <Description xsi:nil="true"/>
    </URL>
  </documentManagement>
</p:properties>
</file>

<file path=customXml/item3.xml><?xml version="1.0" encoding="utf-8"?>
<?mso-contentType ?>
<SharedContentType xmlns="Microsoft.SharePoint.Taxonomy.ContentTypeSync" SourceId="7ef604a7-ebc4-47af-96e9-7f1ad444f50a" ContentTypeId="0x0101" PreviousValue="false"/>
</file>

<file path=customXml/item4.xml><?xml version="1.0" encoding="utf-8"?>
<?mso-contentType ?>
<spe:Receivers xmlns:spe="http://schemas.microsoft.com/sharepoint/event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3" ma:contentTypeDescription="Create a new document." ma:contentTypeScope="" ma:versionID="ef14cf360c94f37e3b78cd79c40a116b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5c83cb52a3fefc5f850fa88724a7715e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D024F2-4EA3-4C19-8AAC-B90D76CB66F9}"/>
</file>

<file path=customXml/itemProps2.xml><?xml version="1.0" encoding="utf-8"?>
<ds:datastoreItem xmlns:ds="http://schemas.openxmlformats.org/officeDocument/2006/customXml" ds:itemID="{907511CF-CEA5-4932-9DB8-C628DCE2C869}"/>
</file>

<file path=customXml/itemProps3.xml><?xml version="1.0" encoding="utf-8"?>
<ds:datastoreItem xmlns:ds="http://schemas.openxmlformats.org/officeDocument/2006/customXml" ds:itemID="{B9794F0E-F756-4BB5-8800-2FE5C056B607}"/>
</file>

<file path=customXml/itemProps4.xml><?xml version="1.0" encoding="utf-8"?>
<ds:datastoreItem xmlns:ds="http://schemas.openxmlformats.org/officeDocument/2006/customXml" ds:itemID="{8CC9A452-0936-4180-81E2-2EC59A53E310}"/>
</file>

<file path=customXml/itemProps5.xml><?xml version="1.0" encoding="utf-8"?>
<ds:datastoreItem xmlns:ds="http://schemas.openxmlformats.org/officeDocument/2006/customXml" ds:itemID="{E15AE38B-E92D-4A0D-B13F-D0C91310829C}"/>
</file>

<file path=docProps/app.xml><?xml version="1.0" encoding="utf-8"?>
<Properties xmlns="http://schemas.openxmlformats.org/officeDocument/2006/extended-properties" xmlns:vt="http://schemas.openxmlformats.org/officeDocument/2006/docPropsVTypes">
  <Template>330p_Wed_217D_Bugg_Implementing_PC_PP_REVISED_04.22.19</Template>
  <TotalTime>2010</TotalTime>
  <Words>863</Words>
  <Application>Microsoft Office PowerPoint</Application>
  <PresentationFormat>On-screen Show (4:3)</PresentationFormat>
  <Paragraphs>194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330p_Wed_217D_Bugg_Implementing_PC_PP_REVISED_04.22.19</vt:lpstr>
      <vt:lpstr>1_330p_Wed_217D_Bugg_Implementing_PC_PP_REVISED_04.22.19</vt:lpstr>
      <vt:lpstr>2_330p_Wed_217D_Bugg_Implementing_PC_PP_REVISED_04.22.19</vt:lpstr>
      <vt:lpstr>PowerPoint Presentation</vt:lpstr>
      <vt:lpstr>Outline</vt:lpstr>
      <vt:lpstr>Data Driven Performance-based Planning and Programming</vt:lpstr>
      <vt:lpstr>Travel Demand Model and Performance Measures </vt:lpstr>
      <vt:lpstr>Travel Demand Model and Performance Measures </vt:lpstr>
      <vt:lpstr>Travel Demand Model and Performance Measures </vt:lpstr>
      <vt:lpstr>Travel Demand Model and Performance Measures </vt:lpstr>
      <vt:lpstr>Online Performance Measures Visualization Tool </vt:lpstr>
      <vt:lpstr>Online Performance Measures Visualization Tool</vt:lpstr>
      <vt:lpstr>Online Performance Measures Visualization Tool (Demo)</vt:lpstr>
      <vt:lpstr>Multiscale Performance Measurement</vt:lpstr>
      <vt:lpstr>PowerPoint Presentation</vt:lpstr>
      <vt:lpstr>Historical and Current Performance Measures for Mobility Trends</vt:lpstr>
      <vt:lpstr>Historical and Current Performance Measures for Mobility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Models for Predicting Future Performance Measures Analysis </vt:lpstr>
      <vt:lpstr>Using Models for Predicting Future Performance Measures Analysis</vt:lpstr>
      <vt:lpstr>Using Models for Predicting Future Performance Measures Analysis</vt:lpstr>
      <vt:lpstr>Using Models for Predicting Future Performance Measures Analysis</vt:lpstr>
      <vt:lpstr>Using Models for Predicting Future Performance Measures Analysis</vt:lpstr>
      <vt:lpstr>Using Models for Predicting Future Performance Measures Analysis</vt:lpstr>
      <vt:lpstr>Using Models for Predicting Future Performance Measures Analysis</vt:lpstr>
      <vt:lpstr>Using Models for Predicting Future Performance Measures Analysis</vt:lpstr>
      <vt:lpstr>Using Models for Predicting Future Performance Measures Analysis </vt:lpstr>
      <vt:lpstr>PowerPoint Presentation</vt:lpstr>
      <vt:lpstr>Using Models for Predicting Future Performance Measures Analysis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07-NCMUG_20191105_Present_4_Model Performance Output Online Dashboard Visualization Tool_JIN_Li_KAI</dc:title>
  <dc:creator>Li Jin</dc:creator>
  <cp:lastModifiedBy>Li Jin</cp:lastModifiedBy>
  <cp:revision>210</cp:revision>
  <cp:lastPrinted>2019-10-31T19:29:28Z</cp:lastPrinted>
  <dcterms:created xsi:type="dcterms:W3CDTF">2019-03-28T18:13:57Z</dcterms:created>
  <dcterms:modified xsi:type="dcterms:W3CDTF">2019-10-31T19:33:55Z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0x01010011E73C6950FD8846A1206516366F16FA</vt:lpwstr>
  </property>
  <property fmtid="{D5CDD505-2E9C-101B-9397-08002B2CF9AE}" pid="3" name="Order">
    <vt:r8>14400</vt:r8>
  </property>
</Properties>
</file>